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70" r:id="rId5"/>
    <p:sldId id="258" r:id="rId6"/>
    <p:sldId id="259" r:id="rId7"/>
    <p:sldId id="266" r:id="rId8"/>
    <p:sldId id="261" r:id="rId9"/>
    <p:sldId id="260" r:id="rId10"/>
    <p:sldId id="263" r:id="rId11"/>
    <p:sldId id="264" r:id="rId12"/>
    <p:sldId id="265" r:id="rId13"/>
    <p:sldId id="268" r:id="rId14"/>
    <p:sldId id="267"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1" d="100"/>
          <a:sy n="111" d="100"/>
        </p:scale>
        <p:origin x="4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2121408"/>
            <a:ext cx="8915399" cy="2262781"/>
          </a:xfrm>
        </p:spPr>
        <p:txBody>
          <a:bodyPr/>
          <a:lstStyle/>
          <a:p>
            <a:r>
              <a:rPr lang="en-CA" dirty="0"/>
              <a:t>Local Restorative Practices</a:t>
            </a:r>
          </a:p>
        </p:txBody>
      </p:sp>
      <p:sp>
        <p:nvSpPr>
          <p:cNvPr id="3" name="Subtitle 2"/>
          <p:cNvSpPr>
            <a:spLocks noGrp="1"/>
          </p:cNvSpPr>
          <p:nvPr>
            <p:ph type="subTitle" idx="1"/>
          </p:nvPr>
        </p:nvSpPr>
        <p:spPr>
          <a:xfrm>
            <a:off x="2589211" y="4777379"/>
            <a:ext cx="8915399" cy="1126283"/>
          </a:xfrm>
        </p:spPr>
        <p:txBody>
          <a:bodyPr>
            <a:normAutofit lnSpcReduction="10000"/>
          </a:bodyPr>
          <a:lstStyle/>
          <a:p>
            <a:r>
              <a:rPr lang="en-CA" dirty="0"/>
              <a:t>                Prince George</a:t>
            </a:r>
          </a:p>
          <a:p>
            <a:r>
              <a:rPr lang="en-CA" dirty="0"/>
              <a:t>                Urban Aboriginal Justice Society</a:t>
            </a:r>
          </a:p>
          <a:p>
            <a:r>
              <a:rPr lang="en-CA" dirty="0"/>
              <a:t>  </a:t>
            </a:r>
          </a:p>
        </p:txBody>
      </p:sp>
      <p:graphicFrame>
        <p:nvGraphicFramePr>
          <p:cNvPr id="5" name="Object 4"/>
          <p:cNvGraphicFramePr>
            <a:graphicFrameLocks noChangeAspect="1"/>
          </p:cNvGraphicFramePr>
          <p:nvPr>
            <p:extLst>
              <p:ext uri="{D42A27DB-BD31-4B8C-83A1-F6EECF244321}">
                <p14:modId xmlns:p14="http://schemas.microsoft.com/office/powerpoint/2010/main" val="684998255"/>
              </p:ext>
            </p:extLst>
          </p:nvPr>
        </p:nvGraphicFramePr>
        <p:xfrm>
          <a:off x="2895854" y="4777379"/>
          <a:ext cx="798322" cy="1119598"/>
        </p:xfrm>
        <a:graphic>
          <a:graphicData uri="http://schemas.openxmlformats.org/presentationml/2006/ole">
            <mc:AlternateContent xmlns:mc="http://schemas.openxmlformats.org/markup-compatibility/2006">
              <mc:Choice xmlns:v="urn:schemas-microsoft-com:vml" Requires="v">
                <p:oleObj name="Picture" r:id="rId2" imgW="769680" imgH="914400" progId="Word.Picture.8">
                  <p:embed/>
                </p:oleObj>
              </mc:Choice>
              <mc:Fallback>
                <p:oleObj name="Picture" r:id="rId2" imgW="769680" imgH="914400" progId="Word.Picture.8">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854" y="4777379"/>
                        <a:ext cx="798322" cy="111959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6561405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Referring agencies</a:t>
            </a:r>
          </a:p>
        </p:txBody>
      </p:sp>
      <p:sp>
        <p:nvSpPr>
          <p:cNvPr id="3" name="Content Placeholder 2"/>
          <p:cNvSpPr>
            <a:spLocks noGrp="1"/>
          </p:cNvSpPr>
          <p:nvPr>
            <p:ph idx="1"/>
          </p:nvPr>
        </p:nvSpPr>
        <p:spPr>
          <a:xfrm>
            <a:off x="2589212" y="2133600"/>
            <a:ext cx="8915400" cy="4395216"/>
          </a:xfrm>
        </p:spPr>
        <p:txBody>
          <a:bodyPr/>
          <a:lstStyle/>
          <a:p>
            <a:r>
              <a:rPr lang="en-CA" dirty="0"/>
              <a:t>RCMP</a:t>
            </a:r>
          </a:p>
          <a:p>
            <a:r>
              <a:rPr lang="en-CA" dirty="0"/>
              <a:t>Community Policing</a:t>
            </a:r>
          </a:p>
          <a:p>
            <a:r>
              <a:rPr lang="en-CA" dirty="0"/>
              <a:t>Crown Counsel</a:t>
            </a:r>
          </a:p>
          <a:p>
            <a:r>
              <a:rPr lang="en-CA" dirty="0"/>
              <a:t>Community Corrections</a:t>
            </a:r>
          </a:p>
          <a:p>
            <a:r>
              <a:rPr lang="en-CA" dirty="0"/>
              <a:t>Correctional Institutions</a:t>
            </a:r>
          </a:p>
          <a:p>
            <a:r>
              <a:rPr lang="en-CA" dirty="0"/>
              <a:t>School District</a:t>
            </a:r>
          </a:p>
          <a:p>
            <a:r>
              <a:rPr lang="en-CA" dirty="0"/>
              <a:t>MCFD</a:t>
            </a:r>
          </a:p>
          <a:p>
            <a:r>
              <a:rPr lang="en-CA" dirty="0"/>
              <a:t>Self</a:t>
            </a:r>
          </a:p>
          <a:p>
            <a:r>
              <a:rPr lang="en-CA" dirty="0"/>
              <a:t>Band and Council</a:t>
            </a:r>
          </a:p>
          <a:p>
            <a:r>
              <a:rPr lang="en-CA" dirty="0"/>
              <a:t>Community and other service agencies</a:t>
            </a:r>
          </a:p>
        </p:txBody>
      </p:sp>
    </p:spTree>
    <p:extLst>
      <p:ext uri="{BB962C8B-B14F-4D97-AF65-F5344CB8AC3E}">
        <p14:creationId xmlns:p14="http://schemas.microsoft.com/office/powerpoint/2010/main" val="2896707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Community partnership and collaboration</a:t>
            </a:r>
          </a:p>
        </p:txBody>
      </p:sp>
      <p:sp>
        <p:nvSpPr>
          <p:cNvPr id="3" name="Content Placeholder 2"/>
          <p:cNvSpPr>
            <a:spLocks noGrp="1"/>
          </p:cNvSpPr>
          <p:nvPr>
            <p:ph idx="1"/>
          </p:nvPr>
        </p:nvSpPr>
        <p:spPr/>
        <p:txBody>
          <a:bodyPr/>
          <a:lstStyle/>
          <a:p>
            <a:r>
              <a:rPr lang="en-CA" u="sng" dirty="0"/>
              <a:t>Instrumental</a:t>
            </a:r>
            <a:r>
              <a:rPr lang="en-CA" dirty="0"/>
              <a:t> in the work we do!</a:t>
            </a:r>
          </a:p>
          <a:p>
            <a:r>
              <a:rPr lang="en-CA" dirty="0"/>
              <a:t>Our agency strives to collaborate as much as possible with other community partners, which includes, but not limited to:</a:t>
            </a:r>
          </a:p>
          <a:p>
            <a:pPr lvl="2"/>
            <a:r>
              <a:rPr lang="en-CA" dirty="0"/>
              <a:t>Weekly case management meetings at Community Corrections</a:t>
            </a:r>
          </a:p>
          <a:p>
            <a:pPr lvl="2"/>
            <a:r>
              <a:rPr lang="en-CA" dirty="0"/>
              <a:t>Weekly visits to PGRCC</a:t>
            </a:r>
          </a:p>
          <a:p>
            <a:pPr lvl="2"/>
            <a:r>
              <a:rPr lang="en-CA" dirty="0"/>
              <a:t>Integrated Case Management with MCFD, SD57, Probation, RCMP</a:t>
            </a:r>
          </a:p>
          <a:p>
            <a:pPr lvl="2"/>
            <a:r>
              <a:rPr lang="en-CA" dirty="0"/>
              <a:t>Our agency sits on various committees:</a:t>
            </a:r>
          </a:p>
          <a:p>
            <a:pPr lvl="3"/>
            <a:r>
              <a:rPr lang="en-CA" dirty="0"/>
              <a:t>HIP (Homeless Intervention Project)</a:t>
            </a:r>
          </a:p>
          <a:p>
            <a:pPr lvl="3"/>
            <a:r>
              <a:rPr lang="en-CA" dirty="0"/>
              <a:t>CASEY (Communities Against Sexual Exploitation of Youth)</a:t>
            </a:r>
          </a:p>
          <a:p>
            <a:pPr lvl="3"/>
            <a:r>
              <a:rPr lang="en-CA" dirty="0"/>
              <a:t>Youth Service Gathering (Youth Around Prince George) </a:t>
            </a:r>
          </a:p>
        </p:txBody>
      </p:sp>
    </p:spTree>
    <p:extLst>
      <p:ext uri="{BB962C8B-B14F-4D97-AF65-F5344CB8AC3E}">
        <p14:creationId xmlns:p14="http://schemas.microsoft.com/office/powerpoint/2010/main" val="25184616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2800" dirty="0"/>
              <a:t>Building Capacity – “2016 Community Capacity Conference for Northern Aboriginal Justice Workers”</a:t>
            </a:r>
          </a:p>
        </p:txBody>
      </p:sp>
      <p:pic>
        <p:nvPicPr>
          <p:cNvPr id="8" name="Content Placeholder 7"/>
          <p:cNvPicPr>
            <a:picLocks noGrp="1" noChangeAspect="1"/>
          </p:cNvPicPr>
          <p:nvPr>
            <p:ph idx="1"/>
          </p:nvPr>
        </p:nvPicPr>
        <p:blipFill>
          <a:blip r:embed="rId2"/>
          <a:stretch>
            <a:fillRect/>
          </a:stretch>
        </p:blipFill>
        <p:spPr>
          <a:xfrm>
            <a:off x="2148840" y="1682496"/>
            <a:ext cx="8586215" cy="4626864"/>
          </a:xfrm>
          <a:prstGeom prst="rect">
            <a:avLst/>
          </a:prstGeom>
        </p:spPr>
      </p:pic>
    </p:spTree>
    <p:extLst>
      <p:ext uri="{BB962C8B-B14F-4D97-AF65-F5344CB8AC3E}">
        <p14:creationId xmlns:p14="http://schemas.microsoft.com/office/powerpoint/2010/main" val="20396315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Respectful Relationships</a:t>
            </a:r>
          </a:p>
        </p:txBody>
      </p:sp>
      <p:sp>
        <p:nvSpPr>
          <p:cNvPr id="3" name="Content Placeholder 2"/>
          <p:cNvSpPr>
            <a:spLocks noGrp="1"/>
          </p:cNvSpPr>
          <p:nvPr>
            <p:ph idx="1"/>
          </p:nvPr>
        </p:nvSpPr>
        <p:spPr>
          <a:xfrm>
            <a:off x="2589212" y="2133600"/>
            <a:ext cx="8915400" cy="4340352"/>
          </a:xfrm>
        </p:spPr>
        <p:txBody>
          <a:bodyPr>
            <a:normAutofit fontScale="92500" lnSpcReduction="20000"/>
          </a:bodyPr>
          <a:lstStyle/>
          <a:p>
            <a:r>
              <a:rPr lang="en-CA" b="1" dirty="0"/>
              <a:t>Respectful Relationships -</a:t>
            </a:r>
            <a:r>
              <a:rPr lang="en-CA" dirty="0"/>
              <a:t> part one is a 10-session program that teaches offenders how to manage their emotions and behaviour and increases their problem-solving skills so they are less likely to be violent in their relationships.</a:t>
            </a:r>
          </a:p>
          <a:p>
            <a:r>
              <a:rPr lang="en-CA" b="1" dirty="0"/>
              <a:t>Relationship Violence -</a:t>
            </a:r>
            <a:r>
              <a:rPr lang="en-CA" dirty="0"/>
              <a:t> Part Two is a 17-session program for men who assault their partners.</a:t>
            </a:r>
          </a:p>
          <a:p>
            <a:pPr marL="2286000" lvl="5" indent="0">
              <a:buNone/>
            </a:pPr>
            <a:r>
              <a:rPr lang="en-CA" dirty="0"/>
              <a:t>								Government of British Columbia</a:t>
            </a:r>
          </a:p>
          <a:p>
            <a:r>
              <a:rPr lang="en-CA" dirty="0"/>
              <a:t>We co-facilitate part one with Probation Officers and/or Correctional Officers, part two is facilitated by clinical counsellors</a:t>
            </a:r>
          </a:p>
          <a:p>
            <a:r>
              <a:rPr lang="en-CA" dirty="0"/>
              <a:t>Helps to bridge the relationship between government and community and assists in connecting clients to community service agencies</a:t>
            </a:r>
          </a:p>
          <a:p>
            <a:r>
              <a:rPr lang="en-CA" dirty="0"/>
              <a:t>“Thoughts lead to behaviour.” ABCDE Model </a:t>
            </a:r>
            <a:r>
              <a:rPr lang="en-CA" dirty="0">
                <a:sym typeface="Wingdings" panose="05000000000000000000" pitchFamily="2" charset="2"/>
              </a:rPr>
              <a:t></a:t>
            </a:r>
          </a:p>
          <a:p>
            <a:pPr marL="457200" lvl="1" indent="0">
              <a:buNone/>
            </a:pPr>
            <a:r>
              <a:rPr lang="en-CA" dirty="0">
                <a:sym typeface="Wingdings" panose="05000000000000000000" pitchFamily="2" charset="2"/>
              </a:rPr>
              <a:t>A – Actions (Out of our control) B – Beliefs (In our control) C – Consequences (In our Control) D – Decisions (In our Control) E – Effect (Out of our control)  </a:t>
            </a:r>
            <a:endParaRPr lang="en-CA" dirty="0"/>
          </a:p>
          <a:p>
            <a:endParaRPr lang="en-CA" dirty="0"/>
          </a:p>
          <a:p>
            <a:pPr marL="1828800" lvl="4" indent="0">
              <a:buNone/>
            </a:pPr>
            <a:r>
              <a:rPr lang="en-CA" dirty="0"/>
              <a:t>								</a:t>
            </a:r>
          </a:p>
        </p:txBody>
      </p:sp>
    </p:spTree>
    <p:extLst>
      <p:ext uri="{BB962C8B-B14F-4D97-AF65-F5344CB8AC3E}">
        <p14:creationId xmlns:p14="http://schemas.microsoft.com/office/powerpoint/2010/main" val="3765932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Funders	</a:t>
            </a:r>
          </a:p>
        </p:txBody>
      </p:sp>
      <p:sp>
        <p:nvSpPr>
          <p:cNvPr id="3" name="Content Placeholder 2"/>
          <p:cNvSpPr>
            <a:spLocks noGrp="1"/>
          </p:cNvSpPr>
          <p:nvPr>
            <p:ph idx="1"/>
          </p:nvPr>
        </p:nvSpPr>
        <p:spPr/>
        <p:txBody>
          <a:bodyPr/>
          <a:lstStyle/>
          <a:p>
            <a:r>
              <a:rPr lang="en-CA" dirty="0"/>
              <a:t>Department of Justice Canada (Federal Funder)</a:t>
            </a:r>
          </a:p>
          <a:p>
            <a:r>
              <a:rPr lang="en-CA" dirty="0"/>
              <a:t>Ministry of Attorney General (Provincial Funder)</a:t>
            </a:r>
          </a:p>
          <a:p>
            <a:r>
              <a:rPr lang="en-CA" dirty="0"/>
              <a:t> Ministry of Public Safety and Solicitor General (Provincial Funder)</a:t>
            </a:r>
          </a:p>
          <a:p>
            <a:r>
              <a:rPr lang="en-CA" dirty="0"/>
              <a:t>Ministry of Child and Family Development (Provincial Funder)</a:t>
            </a:r>
          </a:p>
          <a:p>
            <a:r>
              <a:rPr lang="en-CA" dirty="0"/>
              <a:t>Indigenous Services Canada</a:t>
            </a:r>
          </a:p>
          <a:p>
            <a:r>
              <a:rPr lang="en-CA" dirty="0"/>
              <a:t>The Law Foundation</a:t>
            </a:r>
          </a:p>
          <a:p>
            <a:r>
              <a:rPr lang="en-CA" dirty="0"/>
              <a:t>Justice Education Society </a:t>
            </a:r>
          </a:p>
          <a:p>
            <a:r>
              <a:rPr lang="en-CA" dirty="0"/>
              <a:t>Vancouver Foundation</a:t>
            </a:r>
          </a:p>
          <a:p>
            <a:endParaRPr lang="en-CA" dirty="0"/>
          </a:p>
          <a:p>
            <a:pPr marL="0" indent="0">
              <a:buNone/>
            </a:pPr>
            <a:endParaRPr lang="en-CA" dirty="0"/>
          </a:p>
        </p:txBody>
      </p:sp>
    </p:spTree>
    <p:extLst>
      <p:ext uri="{BB962C8B-B14F-4D97-AF65-F5344CB8AC3E}">
        <p14:creationId xmlns:p14="http://schemas.microsoft.com/office/powerpoint/2010/main" val="462467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287112"/>
          </a:xfrm>
        </p:spPr>
        <p:txBody>
          <a:bodyPr/>
          <a:lstStyle/>
          <a:p>
            <a:pPr algn="ctr"/>
            <a:br>
              <a:rPr lang="en-CA" dirty="0"/>
            </a:br>
            <a:br>
              <a:rPr lang="en-CA" dirty="0"/>
            </a:br>
            <a:r>
              <a:rPr lang="en-CA" dirty="0"/>
              <a:t>THANK YOU!</a:t>
            </a:r>
            <a:br>
              <a:rPr lang="en-CA" dirty="0"/>
            </a:br>
            <a:br>
              <a:rPr lang="en-CA" dirty="0"/>
            </a:br>
            <a:br>
              <a:rPr lang="en-CA" dirty="0"/>
            </a:br>
            <a:br>
              <a:rPr lang="en-CA" dirty="0"/>
            </a:br>
            <a:r>
              <a:rPr lang="en-CA" dirty="0"/>
              <a:t>Questions or Comments?</a:t>
            </a:r>
          </a:p>
        </p:txBody>
      </p:sp>
    </p:spTree>
    <p:extLst>
      <p:ext uri="{BB962C8B-B14F-4D97-AF65-F5344CB8AC3E}">
        <p14:creationId xmlns:p14="http://schemas.microsoft.com/office/powerpoint/2010/main" val="2076773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Introduction</a:t>
            </a:r>
          </a:p>
        </p:txBody>
      </p:sp>
      <p:sp>
        <p:nvSpPr>
          <p:cNvPr id="3" name="Content Placeholder 2"/>
          <p:cNvSpPr>
            <a:spLocks noGrp="1"/>
          </p:cNvSpPr>
          <p:nvPr>
            <p:ph idx="1"/>
          </p:nvPr>
        </p:nvSpPr>
        <p:spPr>
          <a:xfrm>
            <a:off x="2589212" y="2133600"/>
            <a:ext cx="8915400" cy="4139184"/>
          </a:xfrm>
        </p:spPr>
        <p:txBody>
          <a:bodyPr/>
          <a:lstStyle/>
          <a:p>
            <a:r>
              <a:rPr lang="en-CA" dirty="0"/>
              <a:t>My name is Vahid Mathiscyk</a:t>
            </a:r>
          </a:p>
          <a:p>
            <a:r>
              <a:rPr lang="en-CA" u="sng" dirty="0"/>
              <a:t>Justice Worker </a:t>
            </a:r>
            <a:r>
              <a:rPr lang="en-CA" dirty="0"/>
              <a:t>with Prince George Urban Aboriginal Justice Society</a:t>
            </a:r>
          </a:p>
          <a:p>
            <a:r>
              <a:rPr lang="en-CA" dirty="0"/>
              <a:t>What is PGUAJS?</a:t>
            </a:r>
          </a:p>
          <a:p>
            <a:r>
              <a:rPr lang="en-CA" dirty="0"/>
              <a:t>PGUAJS Mandate:</a:t>
            </a:r>
          </a:p>
          <a:p>
            <a:pPr marL="0" indent="0" algn="just">
              <a:buNone/>
            </a:pPr>
            <a:r>
              <a:rPr lang="en-CA" dirty="0"/>
              <a:t>		</a:t>
            </a:r>
          </a:p>
          <a:p>
            <a:pPr marL="0" indent="0" algn="just">
              <a:buNone/>
            </a:pPr>
            <a:r>
              <a:rPr lang="en-CA" i="1" dirty="0"/>
              <a:t>“The mission of the Prince George Urban Aboriginal Justice Society is to reduce the number of Aboriginal people in conflict with the law. The Society recognizes that both preventative and responsive approaches are required. PGUAJS, in consultation with Aboriginal communities, will identify service gaps for Aboriginal people and sponsor initiatives that address the effects of intergenerational poverty, improve education, outreach services, rural transitional support, prevention initiatives and diversion services.”</a:t>
            </a:r>
          </a:p>
          <a:p>
            <a:endParaRPr lang="en-CA" dirty="0"/>
          </a:p>
        </p:txBody>
      </p:sp>
    </p:spTree>
    <p:extLst>
      <p:ext uri="{BB962C8B-B14F-4D97-AF65-F5344CB8AC3E}">
        <p14:creationId xmlns:p14="http://schemas.microsoft.com/office/powerpoint/2010/main" val="34597611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is Restorative Justice?</a:t>
            </a:r>
          </a:p>
        </p:txBody>
      </p:sp>
      <p:sp>
        <p:nvSpPr>
          <p:cNvPr id="3" name="Content Placeholder 2"/>
          <p:cNvSpPr>
            <a:spLocks noGrp="1"/>
          </p:cNvSpPr>
          <p:nvPr>
            <p:ph idx="1"/>
          </p:nvPr>
        </p:nvSpPr>
        <p:spPr>
          <a:xfrm>
            <a:off x="2589212" y="2133600"/>
            <a:ext cx="8915400" cy="4459224"/>
          </a:xfrm>
        </p:spPr>
        <p:txBody>
          <a:bodyPr>
            <a:normAutofit/>
          </a:bodyPr>
          <a:lstStyle/>
          <a:p>
            <a:r>
              <a:rPr lang="en-CA" dirty="0"/>
              <a:t>A system of criminal justice that focuses on the rehabilitation of offenders through reconciliation with victims and the community at large.</a:t>
            </a:r>
          </a:p>
          <a:p>
            <a:r>
              <a:rPr lang="en-CA" dirty="0"/>
              <a:t>Preventive measure used to divert away from the criminal justice system through the use of alternative measures/conditions</a:t>
            </a:r>
          </a:p>
          <a:p>
            <a:r>
              <a:rPr lang="en-CA" dirty="0"/>
              <a:t>Often, a circle model is used to provide a platform to discuss the offence. The philosophy is to focus the attention on the offence and not the “offender,” as a way to effectively move through a process of reconciliation.</a:t>
            </a:r>
          </a:p>
          <a:p>
            <a:r>
              <a:rPr lang="en-CA" dirty="0"/>
              <a:t>Restorative practices are also used as responsive measures to foster positive changes in “offenders’” lives to reduce recidivism </a:t>
            </a:r>
          </a:p>
          <a:p>
            <a:r>
              <a:rPr lang="en-CA" dirty="0"/>
              <a:t>Restorative practices don’t necessarily need a chargeable offence to occur. We are seeing this model used in schools at a young age.</a:t>
            </a:r>
          </a:p>
        </p:txBody>
      </p:sp>
    </p:spTree>
    <p:extLst>
      <p:ext uri="{BB962C8B-B14F-4D97-AF65-F5344CB8AC3E}">
        <p14:creationId xmlns:p14="http://schemas.microsoft.com/office/powerpoint/2010/main" val="1527522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11972" y="557784"/>
            <a:ext cx="9718028" cy="5695644"/>
          </a:xfrm>
        </p:spPr>
      </p:pic>
    </p:spTree>
    <p:extLst>
      <p:ext uri="{BB962C8B-B14F-4D97-AF65-F5344CB8AC3E}">
        <p14:creationId xmlns:p14="http://schemas.microsoft.com/office/powerpoint/2010/main" val="19412269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Aboriginal Justice Strategy</a:t>
            </a:r>
          </a:p>
        </p:txBody>
      </p:sp>
      <p:sp>
        <p:nvSpPr>
          <p:cNvPr id="3" name="Content Placeholder 2"/>
          <p:cNvSpPr>
            <a:spLocks noGrp="1"/>
          </p:cNvSpPr>
          <p:nvPr>
            <p:ph idx="1"/>
          </p:nvPr>
        </p:nvSpPr>
        <p:spPr>
          <a:xfrm>
            <a:off x="2589212" y="2133600"/>
            <a:ext cx="8915400" cy="4450080"/>
          </a:xfrm>
        </p:spPr>
        <p:txBody>
          <a:bodyPr/>
          <a:lstStyle/>
          <a:p>
            <a:r>
              <a:rPr lang="en-CA" dirty="0"/>
              <a:t>The Aboriginal Justice Strategy (AJS) supports Aboriginal community-based justice programs that offer alternatives to mainstream justice processes in appropriate circumstances</a:t>
            </a:r>
          </a:p>
          <a:p>
            <a:pPr marL="0" indent="0">
              <a:buNone/>
            </a:pPr>
            <a:r>
              <a:rPr lang="en-CA" dirty="0"/>
              <a:t>	</a:t>
            </a:r>
            <a:r>
              <a:rPr lang="en-CA" u="sng" dirty="0"/>
              <a:t>Objectives:</a:t>
            </a:r>
          </a:p>
          <a:p>
            <a:r>
              <a:rPr lang="en-CA" dirty="0"/>
              <a:t>To contribute to a decrease in the rates of victimization , crime and incarceration among Aboriginal people in communities with AJS programs</a:t>
            </a:r>
          </a:p>
          <a:p>
            <a:r>
              <a:rPr lang="en-CA" dirty="0"/>
              <a:t>To assist Aboriginal people in assuming greater responsibility for the administration of justice in their communities</a:t>
            </a:r>
          </a:p>
          <a:p>
            <a:r>
              <a:rPr lang="en-CA" dirty="0"/>
              <a:t>To provide better and more timely information about community-based justice programs funded by the AJS</a:t>
            </a:r>
          </a:p>
          <a:p>
            <a:r>
              <a:rPr lang="en-CA" dirty="0"/>
              <a:t>To reflect and include Aboriginal values within the justice system</a:t>
            </a:r>
          </a:p>
          <a:p>
            <a:pPr marL="914400" lvl="2" indent="0">
              <a:buNone/>
            </a:pPr>
            <a:r>
              <a:rPr lang="en-CA" dirty="0"/>
              <a:t>								Department of Justice Canada</a:t>
            </a:r>
          </a:p>
        </p:txBody>
      </p:sp>
    </p:spTree>
    <p:extLst>
      <p:ext uri="{BB962C8B-B14F-4D97-AF65-F5344CB8AC3E}">
        <p14:creationId xmlns:p14="http://schemas.microsoft.com/office/powerpoint/2010/main" val="1823332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Why is there a need for Aboriginal justice programs?</a:t>
            </a:r>
          </a:p>
        </p:txBody>
      </p:sp>
      <p:sp>
        <p:nvSpPr>
          <p:cNvPr id="3" name="Content Placeholder 2"/>
          <p:cNvSpPr>
            <a:spLocks noGrp="1"/>
          </p:cNvSpPr>
          <p:nvPr>
            <p:ph idx="1"/>
          </p:nvPr>
        </p:nvSpPr>
        <p:spPr/>
        <p:txBody>
          <a:bodyPr/>
          <a:lstStyle/>
          <a:p>
            <a:r>
              <a:rPr lang="en-CA" dirty="0"/>
              <a:t>According to the 2006 Census, </a:t>
            </a:r>
            <a:r>
              <a:rPr lang="en-CA" b="1" dirty="0"/>
              <a:t>3.1% </a:t>
            </a:r>
            <a:r>
              <a:rPr lang="en-CA" dirty="0"/>
              <a:t>of adults 18 years or older in Canada self-identified themselves as Aboriginal</a:t>
            </a:r>
          </a:p>
          <a:p>
            <a:r>
              <a:rPr lang="en-CA" dirty="0"/>
              <a:t>In 2007/2008, Aboriginal adults accounted for </a:t>
            </a:r>
            <a:r>
              <a:rPr lang="en-CA" b="1" dirty="0"/>
              <a:t>17% </a:t>
            </a:r>
            <a:r>
              <a:rPr lang="en-CA" dirty="0"/>
              <a:t>of adults admitted to remand, </a:t>
            </a:r>
            <a:r>
              <a:rPr lang="en-CA" b="1" dirty="0"/>
              <a:t>18% </a:t>
            </a:r>
            <a:r>
              <a:rPr lang="en-CA" dirty="0"/>
              <a:t>admitted to </a:t>
            </a:r>
            <a:r>
              <a:rPr lang="en-CA" u="sng" dirty="0"/>
              <a:t>provincial/territorial</a:t>
            </a:r>
            <a:r>
              <a:rPr lang="en-CA" dirty="0"/>
              <a:t> custody, </a:t>
            </a:r>
            <a:r>
              <a:rPr lang="en-CA" b="1" dirty="0"/>
              <a:t>16% </a:t>
            </a:r>
            <a:r>
              <a:rPr lang="en-CA" dirty="0"/>
              <a:t>admitted to probation and </a:t>
            </a:r>
            <a:r>
              <a:rPr lang="en-CA" b="1" dirty="0"/>
              <a:t>19% </a:t>
            </a:r>
            <a:r>
              <a:rPr lang="en-CA" dirty="0"/>
              <a:t>admitted to a conditional sentence.</a:t>
            </a:r>
          </a:p>
          <a:p>
            <a:r>
              <a:rPr lang="en-CA" dirty="0"/>
              <a:t>From 1998/1999 to 2007/2008, Aboriginal adult representation has increased from </a:t>
            </a:r>
            <a:r>
              <a:rPr lang="en-CA" b="1" dirty="0"/>
              <a:t>13% </a:t>
            </a:r>
            <a:r>
              <a:rPr lang="en-CA" dirty="0"/>
              <a:t>to </a:t>
            </a:r>
            <a:r>
              <a:rPr lang="en-CA" b="1" dirty="0"/>
              <a:t>18%</a:t>
            </a:r>
          </a:p>
          <a:p>
            <a:pPr marL="3657600" lvl="8" indent="0">
              <a:buNone/>
            </a:pPr>
            <a:r>
              <a:rPr lang="en-CA" dirty="0"/>
              <a:t> 						Stats Canada</a:t>
            </a:r>
          </a:p>
          <a:p>
            <a:r>
              <a:rPr lang="en-CA" dirty="0"/>
              <a:t>*** This doesn’t include those who have not identified as Aboriginal, and also does not include Aboriginal Youth. In addition, these stats do not encompass Federal offenders, institutions, and/or programs ***</a:t>
            </a:r>
          </a:p>
          <a:p>
            <a:endParaRPr lang="en-CA" dirty="0"/>
          </a:p>
          <a:p>
            <a:pPr marL="914400" lvl="2" indent="0">
              <a:buNone/>
            </a:pPr>
            <a:endParaRPr lang="en-CA" dirty="0"/>
          </a:p>
        </p:txBody>
      </p:sp>
    </p:spTree>
    <p:extLst>
      <p:ext uri="{BB962C8B-B14F-4D97-AF65-F5344CB8AC3E}">
        <p14:creationId xmlns:p14="http://schemas.microsoft.com/office/powerpoint/2010/main" val="2425170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Cont’d</a:t>
            </a:r>
          </a:p>
        </p:txBody>
      </p:sp>
      <p:sp>
        <p:nvSpPr>
          <p:cNvPr id="3" name="Content Placeholder 2"/>
          <p:cNvSpPr>
            <a:spLocks noGrp="1"/>
          </p:cNvSpPr>
          <p:nvPr>
            <p:ph idx="1"/>
          </p:nvPr>
        </p:nvSpPr>
        <p:spPr>
          <a:xfrm>
            <a:off x="2589212" y="2133600"/>
            <a:ext cx="8915400" cy="4166616"/>
          </a:xfrm>
        </p:spPr>
        <p:txBody>
          <a:bodyPr/>
          <a:lstStyle/>
          <a:p>
            <a:r>
              <a:rPr lang="en-CA" dirty="0"/>
              <a:t>To bring it much closer to home, it is estimated that there are currently </a:t>
            </a:r>
            <a:r>
              <a:rPr lang="en-CA" b="1" dirty="0"/>
              <a:t>254</a:t>
            </a:r>
            <a:r>
              <a:rPr lang="en-CA" dirty="0"/>
              <a:t> inmates at Prince George Regional Correctional Centre (PGRCC) and of those inmates, approximately </a:t>
            </a:r>
            <a:r>
              <a:rPr lang="en-CA" b="1" dirty="0"/>
              <a:t>65% </a:t>
            </a:r>
            <a:r>
              <a:rPr lang="en-CA" dirty="0"/>
              <a:t>are identified as Aboriginal </a:t>
            </a:r>
          </a:p>
          <a:p>
            <a:r>
              <a:rPr lang="en-CA" dirty="0"/>
              <a:t>This number may also vary, given not everyone may self-identify</a:t>
            </a:r>
          </a:p>
          <a:p>
            <a:r>
              <a:rPr lang="en-CA" dirty="0"/>
              <a:t>This means roughly </a:t>
            </a:r>
            <a:r>
              <a:rPr lang="en-CA" b="1" dirty="0"/>
              <a:t>165</a:t>
            </a:r>
            <a:r>
              <a:rPr lang="en-CA" dirty="0"/>
              <a:t> of the </a:t>
            </a:r>
            <a:r>
              <a:rPr lang="en-CA" b="1" dirty="0"/>
              <a:t>254</a:t>
            </a:r>
            <a:r>
              <a:rPr lang="en-CA" dirty="0"/>
              <a:t> inmates are Aboriginal…</a:t>
            </a:r>
          </a:p>
          <a:p>
            <a:endParaRPr lang="en-CA" dirty="0"/>
          </a:p>
          <a:p>
            <a:r>
              <a:rPr lang="en-CA" dirty="0"/>
              <a:t>We need to continue to educate ourselves on the effects of intergenerational trauma, poverty and violence, as a result from residential schools, assimilation and colonization. This will be arguably one of the most important steps in working towards ending this epidemic that continues to plague our Aboriginal People.</a:t>
            </a:r>
          </a:p>
          <a:p>
            <a:r>
              <a:rPr lang="en-CA" dirty="0"/>
              <a:t>Knowledge will provide compassion and greater services to our relatives</a:t>
            </a:r>
          </a:p>
          <a:p>
            <a:endParaRPr lang="en-CA" dirty="0"/>
          </a:p>
          <a:p>
            <a:endParaRPr lang="en-CA" dirty="0"/>
          </a:p>
          <a:p>
            <a:pPr marL="0" indent="0">
              <a:buNone/>
            </a:pPr>
            <a:endParaRPr lang="en-CA" dirty="0"/>
          </a:p>
        </p:txBody>
      </p:sp>
    </p:spTree>
    <p:extLst>
      <p:ext uri="{BB962C8B-B14F-4D97-AF65-F5344CB8AC3E}">
        <p14:creationId xmlns:p14="http://schemas.microsoft.com/office/powerpoint/2010/main" val="34325324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Services	</a:t>
            </a:r>
          </a:p>
        </p:txBody>
      </p:sp>
      <p:sp>
        <p:nvSpPr>
          <p:cNvPr id="3" name="Content Placeholder 2"/>
          <p:cNvSpPr>
            <a:spLocks noGrp="1"/>
          </p:cNvSpPr>
          <p:nvPr>
            <p:ph idx="1"/>
          </p:nvPr>
        </p:nvSpPr>
        <p:spPr>
          <a:xfrm>
            <a:off x="2589212" y="2133600"/>
            <a:ext cx="8915400" cy="4175760"/>
          </a:xfrm>
        </p:spPr>
        <p:txBody>
          <a:bodyPr>
            <a:normAutofit/>
          </a:bodyPr>
          <a:lstStyle/>
          <a:p>
            <a:r>
              <a:rPr lang="en-CA" dirty="0"/>
              <a:t>Youth and adult Diversion:</a:t>
            </a:r>
          </a:p>
          <a:p>
            <a:pPr lvl="1"/>
            <a:r>
              <a:rPr lang="en-CA" dirty="0"/>
              <a:t>Alternative Measures and Extrajudicial Sanctions (EJS)</a:t>
            </a:r>
          </a:p>
          <a:p>
            <a:pPr lvl="1"/>
            <a:r>
              <a:rPr lang="en-CA" dirty="0"/>
              <a:t>Healing Circles</a:t>
            </a:r>
          </a:p>
          <a:p>
            <a:r>
              <a:rPr lang="en-CA" dirty="0"/>
              <a:t>Case Management – Identifying barriers:</a:t>
            </a:r>
          </a:p>
          <a:p>
            <a:pPr lvl="1"/>
            <a:r>
              <a:rPr lang="en-CA" dirty="0"/>
              <a:t>housing support, employment training referrals, connecting with cultural/spiritual supports, referrals for counselling and other support services</a:t>
            </a:r>
          </a:p>
          <a:p>
            <a:r>
              <a:rPr lang="en-CA" dirty="0"/>
              <a:t>Legal Services Partner:</a:t>
            </a:r>
          </a:p>
          <a:p>
            <a:pPr lvl="1"/>
            <a:r>
              <a:rPr lang="en-CA" dirty="0"/>
              <a:t>Computer available in office for client use – information on legal aid, etc.</a:t>
            </a:r>
          </a:p>
          <a:p>
            <a:pPr lvl="1"/>
            <a:r>
              <a:rPr lang="en-CA" dirty="0"/>
              <a:t>Provide clients with support to the local legal aid office and/or Native Court workers</a:t>
            </a:r>
          </a:p>
          <a:p>
            <a:pPr marL="0" indent="0">
              <a:buNone/>
            </a:pPr>
            <a:endParaRPr lang="en-CA" dirty="0"/>
          </a:p>
        </p:txBody>
      </p:sp>
    </p:spTree>
    <p:extLst>
      <p:ext uri="{BB962C8B-B14F-4D97-AF65-F5344CB8AC3E}">
        <p14:creationId xmlns:p14="http://schemas.microsoft.com/office/powerpoint/2010/main" val="1925726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Services Cont’d</a:t>
            </a:r>
          </a:p>
        </p:txBody>
      </p:sp>
      <p:sp>
        <p:nvSpPr>
          <p:cNvPr id="3" name="Content Placeholder 2"/>
          <p:cNvSpPr>
            <a:spLocks noGrp="1"/>
          </p:cNvSpPr>
          <p:nvPr>
            <p:ph idx="1"/>
          </p:nvPr>
        </p:nvSpPr>
        <p:spPr/>
        <p:txBody>
          <a:bodyPr/>
          <a:lstStyle/>
          <a:p>
            <a:r>
              <a:rPr lang="en-CA" dirty="0"/>
              <a:t>Deliver “Respectful Relationships”</a:t>
            </a:r>
          </a:p>
          <a:p>
            <a:pPr lvl="1"/>
            <a:r>
              <a:rPr lang="en-CA" dirty="0"/>
              <a:t>In collaboration with Community Corrections and PGRCC</a:t>
            </a:r>
          </a:p>
          <a:p>
            <a:pPr lvl="1"/>
            <a:r>
              <a:rPr lang="en-CA" dirty="0"/>
              <a:t>Offer our services post-group to support client needs</a:t>
            </a:r>
          </a:p>
          <a:p>
            <a:r>
              <a:rPr lang="en-CA" dirty="0"/>
              <a:t>Educational workshops and presentations </a:t>
            </a:r>
          </a:p>
          <a:p>
            <a:pPr lvl="1"/>
            <a:r>
              <a:rPr lang="en-CA" dirty="0"/>
              <a:t>As part of a recent RCMP Family Violence initiative, our agency has and will continue to work with SD57 to address family violence which includes: </a:t>
            </a:r>
          </a:p>
          <a:p>
            <a:pPr lvl="2"/>
            <a:r>
              <a:rPr lang="en-CA" sz="1600" dirty="0"/>
              <a:t>Respectful Relationships, Gang Violence, Trauma, Sexual Exploitation, and Drug Awareness.</a:t>
            </a:r>
          </a:p>
          <a:p>
            <a:endParaRPr lang="en-CA" dirty="0"/>
          </a:p>
        </p:txBody>
      </p:sp>
    </p:spTree>
    <p:extLst>
      <p:ext uri="{BB962C8B-B14F-4D97-AF65-F5344CB8AC3E}">
        <p14:creationId xmlns:p14="http://schemas.microsoft.com/office/powerpoint/2010/main" val="28067113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1633</TotalTime>
  <Words>1105</Words>
  <Application>Microsoft Office PowerPoint</Application>
  <PresentationFormat>Widescreen</PresentationFormat>
  <Paragraphs>97</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Century Gothic</vt:lpstr>
      <vt:lpstr>Wingdings</vt:lpstr>
      <vt:lpstr>Wingdings 3</vt:lpstr>
      <vt:lpstr>Wisp</vt:lpstr>
      <vt:lpstr>Picture</vt:lpstr>
      <vt:lpstr>Local Restorative Practices</vt:lpstr>
      <vt:lpstr>Introduction</vt:lpstr>
      <vt:lpstr>What is Restorative Justice?</vt:lpstr>
      <vt:lpstr>PowerPoint Presentation</vt:lpstr>
      <vt:lpstr>The Aboriginal Justice Strategy</vt:lpstr>
      <vt:lpstr>Why is there a need for Aboriginal justice programs?</vt:lpstr>
      <vt:lpstr>Cont’d</vt:lpstr>
      <vt:lpstr>Services </vt:lpstr>
      <vt:lpstr>Services Cont’d</vt:lpstr>
      <vt:lpstr>Referring agencies</vt:lpstr>
      <vt:lpstr>Community partnership and collaboration</vt:lpstr>
      <vt:lpstr>Building Capacity – “2016 Community Capacity Conference for Northern Aboriginal Justice Workers”</vt:lpstr>
      <vt:lpstr>Respectful Relationships</vt:lpstr>
      <vt:lpstr>Funders </vt:lpstr>
      <vt:lpstr>  THANK YOU!    Questions or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Restorative Practices</dc:title>
  <dc:creator>Vahid Mathiscyk</dc:creator>
  <cp:lastModifiedBy>Office Admin</cp:lastModifiedBy>
  <cp:revision>38</cp:revision>
  <dcterms:created xsi:type="dcterms:W3CDTF">2016-10-11T16:16:05Z</dcterms:created>
  <dcterms:modified xsi:type="dcterms:W3CDTF">2025-10-07T18:44:53Z</dcterms:modified>
</cp:coreProperties>
</file>